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07" r:id="rId5"/>
    <p:sldId id="261" r:id="rId6"/>
    <p:sldId id="308" r:id="rId7"/>
    <p:sldId id="310" r:id="rId8"/>
    <p:sldId id="312" r:id="rId9"/>
    <p:sldId id="309" r:id="rId10"/>
    <p:sldId id="311" r:id="rId11"/>
    <p:sldId id="313" r:id="rId12"/>
    <p:sldId id="314" r:id="rId13"/>
    <p:sldId id="315" r:id="rId14"/>
    <p:sldId id="328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5D5D"/>
    <a:srgbClr val="0000CC"/>
    <a:srgbClr val="595959"/>
    <a:srgbClr val="014723"/>
    <a:srgbClr val="C00000"/>
    <a:srgbClr val="CC3300"/>
    <a:srgbClr val="3A6695"/>
    <a:srgbClr val="9CC5FD"/>
    <a:srgbClr val="134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0369" autoAdjust="0"/>
  </p:normalViewPr>
  <p:slideViewPr>
    <p:cSldViewPr snapToGrid="0">
      <p:cViewPr varScale="1">
        <p:scale>
          <a:sx n="79" d="100"/>
          <a:sy n="79" d="100"/>
        </p:scale>
        <p:origin x="816" y="55"/>
      </p:cViewPr>
      <p:guideLst>
        <p:guide orient="horz" pos="2160"/>
        <p:guide pos="3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so.csdn.net/so/search?q=%E6%9E%90%E6%9E%84%E5%87%BD%E6%95%B0&amp;spm=1001.2101.3001.7020" TargetMode="External"/><Relationship Id="rId3" Type="http://schemas.openxmlformats.org/officeDocument/2006/relationships/hyperlink" Target="https://so.csdn.net/so/search?q=protected&amp;spm=1001.2101.3001.7020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r1</a:t>
            </a:r>
            <a:r>
              <a:rPr lang="zh-CN" altLang="en-US" dirty="0"/>
              <a:t> 写成 </a:t>
            </a:r>
            <a:r>
              <a:rPr lang="en-US" altLang="zh-CN" dirty="0"/>
              <a:t>c1 </a:t>
            </a:r>
            <a:r>
              <a:rPr lang="zh-CN" altLang="en-US" dirty="0"/>
              <a:t>是有意的，让学生排查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对的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核心准则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C.35: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基类的析构函数要么是公开的虚函数，要么是保护的非虚函数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prevent undefined behavior. If the destructor is public, then calling code can attempt to destroy a derived class object through a base class pointer, and the result is undefined if the base class's destructor is non-virtual. If the destructor is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protected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calling code cannot destroy through a base class pointer and the destructor does not need to be virtual; it does need to be protected, not private, so that derived destructors can invoke it. In general, the writer of a base class does not know the appropriate action to be done upon destruction.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为了避免无定义的行为。如果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析构函数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公有的，那么调用侧的代码就会尝试使用基类指针销毁派生类的对象，在基类的析构函数为非虚函数时其结果时没有定义的。如果析构函数是保护的，那么调用侧代码就无法通过基类类型指针销毁派生类对象，这时析构函数就没有必要一定是虚函数。析构函数是保护而不是私有的，这样派生类的析构函数才能调用它。通常，基类的设计者不会知道在析构函数中应该执行什么样的动作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的一个关键字，等同于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这类操作符。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操作符的返回结果是名为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type_info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的标准库类型的对象的引用。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type_info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成员函数返回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C-style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的字符串。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如果表达式的类型是类类型且至少包含有一个虚函数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操作符返回表达式的动态类型，需要在运行时计算；否则，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操作符返回表达式的静态类型，在编译时就可以计算。</a:t>
            </a:r>
            <a:endParaRPr lang="en-US" altLang="zh-CN" dirty="0"/>
          </a:p>
          <a:p>
            <a:r>
              <a:rPr lang="en-US" altLang="zh-CN" dirty="0" err="1"/>
              <a:t>typeid</a:t>
            </a:r>
            <a:r>
              <a:rPr lang="en-US" altLang="zh-CN" dirty="0"/>
              <a:t> </a:t>
            </a:r>
            <a:r>
              <a:rPr lang="zh-CN" altLang="en-US" dirty="0"/>
              <a:t>仅对多态指针表达式求值。其他情况都在编译期完成，其结果可以作为 </a:t>
            </a:r>
            <a:r>
              <a:rPr lang="en-US" altLang="zh-CN" dirty="0"/>
              <a:t>const </a:t>
            </a:r>
            <a:r>
              <a:rPr lang="zh-CN" altLang="en-US" dirty="0"/>
              <a:t>常量表达式。</a:t>
            </a:r>
            <a:endParaRPr lang="en-US" altLang="zh-CN" dirty="0"/>
          </a:p>
          <a:p>
            <a:r>
              <a:rPr lang="zh-CN" altLang="en-US" dirty="0"/>
              <a:t>具体案例请见：</a:t>
            </a:r>
            <a:r>
              <a:rPr lang="en-US" altLang="zh-CN" dirty="0"/>
              <a:t>https://qingcms.gitee.io/cppreference/20210212/zh/cpp/language/typeid.html</a:t>
            </a:r>
            <a:endParaRPr lang="en-US" altLang="zh-CN" dirty="0"/>
          </a:p>
          <a:p>
            <a:r>
              <a:rPr lang="zh-CN" altLang="en-US" dirty="0"/>
              <a:t>高难度</a:t>
            </a:r>
            <a:r>
              <a:rPr lang="en-US" altLang="zh-CN" dirty="0"/>
              <a:t>C++</a:t>
            </a:r>
            <a:r>
              <a:rPr lang="zh-CN" altLang="en-US" dirty="0"/>
              <a:t>面试题，往往出在 </a:t>
            </a:r>
            <a:r>
              <a:rPr lang="en-US" altLang="zh-CN" dirty="0" err="1"/>
              <a:t>sizeof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typeid</a:t>
            </a:r>
            <a:r>
              <a:rPr lang="en-US" altLang="zh-CN" dirty="0"/>
              <a:t> </a:t>
            </a:r>
            <a:r>
              <a:rPr lang="zh-CN" altLang="en-US" dirty="0"/>
              <a:t>的表达式是否求值等知识点。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侧向是中高级理论题和面试题。</a:t>
            </a:r>
            <a:endParaRPr lang="en-US" altLang="zh-CN" dirty="0"/>
          </a:p>
          <a:p>
            <a:r>
              <a:rPr lang="zh-CN" altLang="en-US" dirty="0"/>
              <a:t>指针和引用不同行为，是理论题的常见考点。</a:t>
            </a:r>
            <a:endParaRPr lang="en-US" altLang="zh-CN" dirty="0"/>
          </a:p>
          <a:p>
            <a:r>
              <a:rPr lang="zh-CN" altLang="en-US" dirty="0"/>
              <a:t>注意，抽象基类一般有虚析构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三个要素：数据，虚函数表，类型描述对象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三个要素：数据，虚函数表，类型描述对象</a:t>
            </a:r>
            <a:endParaRPr lang="en-US" altLang="zh-CN" dirty="0"/>
          </a:p>
          <a:p>
            <a:r>
              <a:rPr lang="zh-CN" altLang="en-US" dirty="0"/>
              <a:t>基于这三个要素，有很多具体实现。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让学生修改程序中问题。如将 </a:t>
            </a:r>
            <a:r>
              <a:rPr lang="en-US" altLang="zh-CN" dirty="0"/>
              <a:t>Animal </a:t>
            </a:r>
            <a:r>
              <a:rPr lang="zh-CN" altLang="en-US" dirty="0"/>
              <a:t>改为 </a:t>
            </a:r>
            <a:r>
              <a:rPr lang="en-US" altLang="zh-CN" dirty="0"/>
              <a:t>Cat</a:t>
            </a:r>
            <a:r>
              <a:rPr lang="zh-CN" altLang="en-US" dirty="0"/>
              <a:t>；编译，运行</a:t>
            </a:r>
            <a:endParaRPr lang="en-US" altLang="zh-CN" dirty="0"/>
          </a:p>
          <a:p>
            <a:r>
              <a:rPr lang="zh-CN" altLang="en-US" dirty="0"/>
              <a:t>又发现 </a:t>
            </a:r>
            <a:r>
              <a:rPr lang="en-US" altLang="zh-CN" dirty="0"/>
              <a:t>bear </a:t>
            </a:r>
            <a:r>
              <a:rPr lang="zh-CN" altLang="en-US" dirty="0"/>
              <a:t>运行错误。必须在 </a:t>
            </a:r>
            <a:r>
              <a:rPr lang="en-US" altLang="zh-CN" dirty="0"/>
              <a:t>Bear </a:t>
            </a:r>
            <a:r>
              <a:rPr lang="zh-CN" altLang="en-US" dirty="0"/>
              <a:t>类中覆写 </a:t>
            </a:r>
            <a:r>
              <a:rPr lang="en-US" altLang="zh-CN" dirty="0"/>
              <a:t>eat </a:t>
            </a:r>
            <a:r>
              <a:rPr lang="zh-CN" altLang="en-US" dirty="0"/>
              <a:t>成员函数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让学生修改程序中问题。如将 </a:t>
            </a:r>
            <a:r>
              <a:rPr lang="en-US" altLang="zh-CN" dirty="0"/>
              <a:t>Animal </a:t>
            </a:r>
            <a:r>
              <a:rPr lang="zh-CN" altLang="en-US" dirty="0"/>
              <a:t>改为 </a:t>
            </a:r>
            <a:r>
              <a:rPr lang="en-US" altLang="zh-CN" dirty="0"/>
              <a:t>Cat</a:t>
            </a:r>
            <a:r>
              <a:rPr lang="zh-CN" altLang="en-US" dirty="0"/>
              <a:t>；编译</a:t>
            </a:r>
            <a:endParaRPr lang="en-US" altLang="zh-CN" dirty="0"/>
          </a:p>
          <a:p>
            <a:r>
              <a:rPr lang="zh-CN" altLang="en-US" dirty="0"/>
              <a:t>又发现 </a:t>
            </a:r>
            <a:r>
              <a:rPr lang="en-US" altLang="zh-CN" dirty="0"/>
              <a:t>bear </a:t>
            </a:r>
            <a:r>
              <a:rPr lang="zh-CN" altLang="en-US" dirty="0"/>
              <a:t>编译错误。必须在 </a:t>
            </a:r>
            <a:r>
              <a:rPr lang="en-US" altLang="zh-CN" dirty="0"/>
              <a:t>Bear </a:t>
            </a:r>
            <a:r>
              <a:rPr lang="zh-CN" altLang="en-US" dirty="0"/>
              <a:t>类中覆写 </a:t>
            </a:r>
            <a:r>
              <a:rPr lang="en-US" altLang="zh-CN" dirty="0"/>
              <a:t>eat </a:t>
            </a:r>
            <a:r>
              <a:rPr lang="zh-CN" altLang="en-US" dirty="0"/>
              <a:t>成员函数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接口常常代表一个角色，它包装与该角色相关的操作和属性，而实现这个接口的类便是扮演这个角色的演员。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endParaRPr lang="zh-CN" altLang="en-US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275305" y="5644929"/>
            <a:ext cx="170586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910498" y="5644929"/>
            <a:ext cx="283758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en-US" altLang="zh-CN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sz="2000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案例研究：抽象类与接口（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3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6435" y="1908572"/>
            <a:ext cx="10659110" cy="44287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main() {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Shape2D *c1 = </a:t>
            </a:r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new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Circle();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//EX: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请取消下面的注释，编译。根据编译提示，消除编译错误。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再运行，请问结果对吗？ 为什么？ 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	Shape2D *r1 = new Rectangle(2,3);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	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cout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&lt;&lt; "the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rect's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area is " &lt;&lt; r1-&gt;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getArea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() &lt;&lt;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endl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;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	delete </a:t>
            </a:r>
            <a:r>
              <a:rPr lang="en-US" altLang="zh-CN" sz="20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dynamic_cast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&lt;Rectangle*&gt;(c1);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cout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&lt;&lt; "the number of Shape2Ds is " &lt;&lt; Shape2D::count &lt;&lt; </a:t>
            </a:r>
            <a:r>
              <a:rPr lang="en-US" altLang="zh-CN" sz="20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endl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;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</a:t>
            </a:r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delete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sz="2000" dirty="0" err="1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dynamic_cast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&lt;Circle*&gt;(c1);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}</a:t>
            </a:r>
            <a:endParaRPr lang="zh-CN" alt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38980" y="1583845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Abstract_type_interface.cpp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案例研究：练习（判断客户端代码对错）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6435" y="1908572"/>
            <a:ext cx="10659110" cy="44287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Shape fun1(int);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//①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   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void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fun2(Shape2D a);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//②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   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Shape &amp; fun3(Shape2D &amp;a);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//③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int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main()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{	 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Shape2D x;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//④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Shape *p;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//⑤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 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return</a:t>
            </a:r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0;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}</a:t>
            </a:r>
            <a:endParaRPr lang="en-US" altLang="zh-CN" sz="20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38980" y="1583845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Abstract_type_interface.cpp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世界的复杂性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-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笑话与多重继承与接口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1" y="1583845"/>
            <a:ext cx="4054551" cy="53647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439" y="2855284"/>
            <a:ext cx="5483721" cy="201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29640" y="2012646"/>
            <a:ext cx="4718093" cy="26764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65975" y="2099525"/>
            <a:ext cx="4353797" cy="2498690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47305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01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4" y="116058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02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184811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322316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42044" y="597326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4" y="47305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虚函数及其意义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116058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多态的概念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184811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多态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函数重载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322316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抽象类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97326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多态的实现原理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1522325" y="3657661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1597667" y="25755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6"/>
          <p:cNvSpPr/>
          <p:nvPr/>
        </p:nvSpPr>
        <p:spPr>
          <a:xfrm>
            <a:off x="5642044" y="253563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04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圆角矩形 60"/>
          <p:cNvSpPr/>
          <p:nvPr/>
        </p:nvSpPr>
        <p:spPr>
          <a:xfrm>
            <a:off x="6746944" y="253563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多态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动态类型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圆角矩形 7"/>
          <p:cNvSpPr/>
          <p:nvPr/>
        </p:nvSpPr>
        <p:spPr>
          <a:xfrm>
            <a:off x="5642044" y="528574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08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0" name="圆角矩形 61"/>
          <p:cNvSpPr/>
          <p:nvPr/>
        </p:nvSpPr>
        <p:spPr>
          <a:xfrm>
            <a:off x="6746944" y="528574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</a:rPr>
              <a:t>final </a:t>
            </a:r>
            <a:r>
              <a:rPr lang="zh-CN" altLang="en-US" sz="2000" b="1" dirty="0">
                <a:solidFill>
                  <a:srgbClr val="FFFF00"/>
                </a:solidFill>
              </a:rPr>
              <a:t>关键字（</a:t>
            </a:r>
            <a:r>
              <a:rPr lang="en-US" altLang="zh-CN" sz="2000" b="1" dirty="0">
                <a:solidFill>
                  <a:srgbClr val="FFFF00"/>
                </a:solidFill>
              </a:rPr>
              <a:t>C++11</a:t>
            </a:r>
            <a:r>
              <a:rPr lang="zh-CN" altLang="en-US" sz="2000" b="1" dirty="0">
                <a:solidFill>
                  <a:srgbClr val="FFFF00"/>
                </a:solidFill>
              </a:rPr>
              <a:t>）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1" name="圆角矩形 6"/>
          <p:cNvSpPr/>
          <p:nvPr/>
        </p:nvSpPr>
        <p:spPr>
          <a:xfrm>
            <a:off x="5642044" y="459821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07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2" name="圆角矩形 60"/>
          <p:cNvSpPr/>
          <p:nvPr/>
        </p:nvSpPr>
        <p:spPr>
          <a:xfrm>
            <a:off x="6746944" y="459821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</a:rPr>
              <a:t>RTTI</a:t>
            </a:r>
            <a:r>
              <a:rPr lang="zh-CN" altLang="en-US" sz="2000" b="1" dirty="0">
                <a:solidFill>
                  <a:srgbClr val="FFFF00"/>
                </a:solidFill>
              </a:rPr>
              <a:t>运行时类型识别机制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圆角矩形 6"/>
          <p:cNvSpPr/>
          <p:nvPr/>
        </p:nvSpPr>
        <p:spPr>
          <a:xfrm>
            <a:off x="5642044" y="391068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06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4" name="圆角矩形 60"/>
          <p:cNvSpPr/>
          <p:nvPr/>
        </p:nvSpPr>
        <p:spPr>
          <a:xfrm>
            <a:off x="6746944" y="391068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虚析构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虚析构函数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41983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你可能注意到，程序回避了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包含虚函数的类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这样的语句，因为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在抽象类与接口案例中，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多态类型指针必须动态转换为对象实际类型指针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才能正确执行对象析构过程。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：修改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Abstract_type_interface.cpp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，取消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dynamic_cast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观察对象是否被正确析构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虚析构函数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，解决这个问题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虽然析构函数是不继承的，但若基类声明其析构函数为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virtual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，则派生的析构函数始终覆盖它。这使得可以通过指向基类的指针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delete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动态分配的多态类型对象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：在包含虚函数的基类添加虚析构函数，编译执行，观察多态指针析构过程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</a:t>
            </a:r>
            <a:r>
              <a:rPr lang="zh-CN" altLang="en-US" b="1" dirty="0">
                <a:solidFill>
                  <a:srgbClr val="FF5D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包含虚函数的基类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FF5D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析构函数必须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b="1" dirty="0">
                <a:solidFill>
                  <a:srgbClr val="FF5D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公开且虚，或受保护且非虚。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否则很容易导致内存泄漏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28135" y="6064250"/>
            <a:ext cx="445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防止代码使用基类指针销毁派生类对象</a:t>
            </a:r>
            <a:endParaRPr lang="zh-CN" alt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RTTI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概念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34135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RTTI (Run Time Type Identification)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即通过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运行时类型识别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，程序能够使用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基类的指针或引用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着这些指针或引用所指的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对象的实际派生类型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静态类型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语言。其数据类型是在编译期就确定的，不能在运行时更改。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面向对象程序设计中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多态性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指针或引用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本身的类型，可能与它实际指代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指向或引用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的类型并不一致，需要在运行时将一个多态指针转换为其实际指向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对象的类型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RTTI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提供了两个非常有用的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操作符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typeid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dynamic_cast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操作符，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返回指针和引用所指的实际类型（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type_info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对象）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dynamic_cast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操作符，将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基类类型的指针或引用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安全地转换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为其派生类类型的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指针或引用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关键词：</a:t>
            </a:r>
            <a:r>
              <a:rPr lang="en-US" altLang="zh-CN" sz="2800" b="1" kern="0" dirty="0" err="1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typeid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运算符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8544" y="1801928"/>
            <a:ext cx="10334892" cy="46138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查询类型的信息。用于必须知晓多态对象的动态类型的场合以及静态类型鉴别。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必须包含头文件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typeinfo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std::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type_info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对象，它常用的有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!=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 和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name()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typeid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指代一个表示 </a:t>
            </a:r>
            <a:r>
              <a:rPr lang="zh-CN" alt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类型的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std::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type_info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对象。若 </a:t>
            </a:r>
            <a:r>
              <a:rPr lang="zh-CN" alt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为引用类型，则结果所指代的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std::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type_info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对象表示被引用的类型。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typeid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 </a:t>
            </a:r>
            <a:r>
              <a:rPr lang="zh-CN" alt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为标识某个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多态类型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（即声明或继承至少一个虚函数的类）对象的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泛左值表达式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表达式对该表达式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求值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，然后指代表示该表达式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动态类型的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std::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type_info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 </a:t>
            </a:r>
            <a:r>
              <a:rPr lang="zh-CN" alt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不是多态类型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的泛左值表达式，则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对该表达式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求值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，而是由编译静态推导表达式静态类型的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std::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type_info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4670" y="6352031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Cppreference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 err="1"/>
              <a:t>typeid</a:t>
            </a:r>
            <a:r>
              <a:rPr lang="en-US" altLang="zh-CN" dirty="0"/>
              <a:t> </a:t>
            </a:r>
            <a:r>
              <a:rPr lang="zh-CN" altLang="en-US" dirty="0"/>
              <a:t>运算符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关键词：</a:t>
            </a:r>
            <a:r>
              <a:rPr lang="en-US" altLang="zh-CN" sz="2800" b="1" kern="0" dirty="0" err="1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dynamic_cast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类型转换运算符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8545" y="1908254"/>
            <a:ext cx="6572982" cy="4054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沿继承层级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向上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b="1" dirty="0">
                <a:solidFill>
                  <a:srgbClr val="FF5D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侧向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，安全地转换到其他类的指针和引用。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语法：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dynamic_cast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新类型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( 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若转型成功，则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dynamic_cast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 新类型 类型的值。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若转型失败，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 新类型 是指针类型，则它返回该类型的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空指针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 新类型 是引用类型，则它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抛出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与类型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std::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bad_cast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的处理块匹配的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4670" y="6352031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Cppreference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 err="1"/>
              <a:t>dynamic_cast</a:t>
            </a:r>
            <a:r>
              <a:rPr lang="en-US" altLang="zh-CN" dirty="0"/>
              <a:t> </a:t>
            </a:r>
            <a:r>
              <a:rPr lang="zh-CN" altLang="en-US" dirty="0"/>
              <a:t>转换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346" y="1597822"/>
            <a:ext cx="3551109" cy="252523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315199" y="4054826"/>
            <a:ext cx="4678327" cy="22898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int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main() {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向上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 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Animal *a = new Donald(); 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向下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Duck *d =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dynamic_cast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&lt;Duck*&gt;(a);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</a:t>
            </a:r>
            <a:r>
              <a:rPr lang="zh-CN" altLang="en-US" sz="16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侧向</a:t>
            </a:r>
            <a:endParaRPr lang="en-US" altLang="zh-CN" sz="16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Actor 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*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=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dynamic_cast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&lt;Actor*&gt;(d);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delete c;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}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30665" y="4333875"/>
            <a:ext cx="26028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向上可以不用</a:t>
            </a:r>
            <a:r>
              <a:rPr lang="en-US" altLang="zh-CN" sz="1600">
                <a:solidFill>
                  <a:srgbClr val="FF0000"/>
                </a:solidFill>
              </a:rPr>
              <a:t>dynamic_cast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90420" y="3429635"/>
            <a:ext cx="491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侧向转换不成功则返回</a:t>
            </a:r>
            <a:r>
              <a:rPr lang="en-US" altLang="zh-CN">
                <a:solidFill>
                  <a:srgbClr val="FF0000"/>
                </a:solidFill>
              </a:rPr>
              <a:t>NULL</a:t>
            </a:r>
            <a:r>
              <a:rPr lang="zh-CN" altLang="en-US">
                <a:solidFill>
                  <a:srgbClr val="FF0000"/>
                </a:solidFill>
              </a:rPr>
              <a:t>指针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关键字：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final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说明符 </a:t>
            </a:r>
            <a:r>
              <a:rPr lang="en-US" altLang="zh-CN" sz="24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(C++11 </a:t>
            </a:r>
            <a:r>
              <a:rPr lang="zh-CN" altLang="en-US" sz="24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起</a:t>
            </a:r>
            <a:r>
              <a:rPr lang="en-US" altLang="zh-CN" sz="24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)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4072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指定某个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虚函数</a:t>
            </a:r>
            <a:r>
              <a:rPr lang="zh-CN" altLang="en-US" sz="2000" dirty="0">
                <a:solidFill>
                  <a:srgbClr val="FF5D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在子类中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被覆盖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，或者某个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dirty="0">
                <a:solidFill>
                  <a:srgbClr val="FF5D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被子类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继承。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官方例子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6435" y="2615609"/>
            <a:ext cx="10659110" cy="37216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struct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Base {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virtual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void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foo();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}; 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struct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A : Base {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void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foo() final;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Base::foo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被覆盖而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A::foo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是最终覆盖函数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void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bar() final;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错误：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bar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不能为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final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因为它非虚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};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struct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B final : A  {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struct B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为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final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void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foo() override;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错误：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foo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不能被覆盖，因为它在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A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中是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final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};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struct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C : B {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错误：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B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为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final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};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6577" y="6424689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Cppreference</a:t>
            </a:r>
            <a:r>
              <a:rPr lang="zh-CN" altLang="en-US" dirty="0"/>
              <a:t>：</a:t>
            </a:r>
            <a:r>
              <a:rPr lang="en-US" altLang="zh-CN" dirty="0"/>
              <a:t>final </a:t>
            </a:r>
            <a:r>
              <a:rPr lang="zh-CN" altLang="en-US" dirty="0"/>
              <a:t>说明符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11004" y="1848111"/>
            <a:ext cx="4770597" cy="27085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59676" y="1993557"/>
            <a:ext cx="4326856" cy="2563065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47305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01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4" y="116058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02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184811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322316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05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42044" y="597326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09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4" y="47305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虚函数及其意义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116058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多态的概念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184811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多态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函数重载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322316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抽象类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97326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多态的实现原理（选讲）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6"/>
          <p:cNvSpPr/>
          <p:nvPr/>
        </p:nvSpPr>
        <p:spPr>
          <a:xfrm>
            <a:off x="5642044" y="253563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04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圆角矩形 60"/>
          <p:cNvSpPr/>
          <p:nvPr/>
        </p:nvSpPr>
        <p:spPr>
          <a:xfrm>
            <a:off x="6746944" y="253563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多态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动态类型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圆角矩形 7"/>
          <p:cNvSpPr/>
          <p:nvPr/>
        </p:nvSpPr>
        <p:spPr>
          <a:xfrm>
            <a:off x="5642044" y="528574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圆角矩形 61"/>
          <p:cNvSpPr/>
          <p:nvPr/>
        </p:nvSpPr>
        <p:spPr>
          <a:xfrm>
            <a:off x="6746944" y="528574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final </a:t>
            </a:r>
            <a:r>
              <a:rPr lang="zh-CN" altLang="en-US" sz="2000" b="1" dirty="0">
                <a:solidFill>
                  <a:schemeClr val="bg1"/>
                </a:solidFill>
              </a:rPr>
              <a:t>关键字（</a:t>
            </a:r>
            <a:r>
              <a:rPr lang="en-US" altLang="zh-CN" sz="2000" b="1" dirty="0">
                <a:solidFill>
                  <a:schemeClr val="bg1"/>
                </a:solidFill>
              </a:rPr>
              <a:t>C++11</a:t>
            </a:r>
            <a:r>
              <a:rPr lang="zh-CN" altLang="en-US" sz="2000" b="1" dirty="0">
                <a:solidFill>
                  <a:schemeClr val="bg1"/>
                </a:solidFill>
              </a:rPr>
              <a:t>）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圆角矩形 6"/>
          <p:cNvSpPr/>
          <p:nvPr/>
        </p:nvSpPr>
        <p:spPr>
          <a:xfrm>
            <a:off x="5642044" y="459821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" name="圆角矩形 60"/>
          <p:cNvSpPr/>
          <p:nvPr/>
        </p:nvSpPr>
        <p:spPr>
          <a:xfrm>
            <a:off x="6746944" y="459821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RTTI</a:t>
            </a:r>
            <a:r>
              <a:rPr lang="zh-CN" altLang="en-US" sz="2000" b="1" dirty="0">
                <a:solidFill>
                  <a:schemeClr val="bg1"/>
                </a:solidFill>
              </a:rPr>
              <a:t>运行时类型识别机制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圆角矩形 6"/>
          <p:cNvSpPr/>
          <p:nvPr/>
        </p:nvSpPr>
        <p:spPr>
          <a:xfrm>
            <a:off x="5642044" y="391068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圆角矩形 60"/>
          <p:cNvSpPr/>
          <p:nvPr/>
        </p:nvSpPr>
        <p:spPr>
          <a:xfrm>
            <a:off x="6746944" y="391068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虚析构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47305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01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42044" y="116058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02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642044" y="184811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03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322316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05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42044" y="597326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09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4" y="47305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虚函数及其意义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4" y="116058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多态的概念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746944" y="184811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多态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函数重载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322316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</a:rPr>
              <a:t>抽象类</a:t>
            </a:r>
            <a:endParaRPr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746944" y="597326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多态的实现原理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6"/>
          <p:cNvSpPr/>
          <p:nvPr/>
        </p:nvSpPr>
        <p:spPr>
          <a:xfrm>
            <a:off x="5642044" y="253563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04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圆角矩形 60"/>
          <p:cNvSpPr/>
          <p:nvPr/>
        </p:nvSpPr>
        <p:spPr>
          <a:xfrm>
            <a:off x="6746944" y="253563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多态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</a:rPr>
              <a:t>动态类型</a:t>
            </a:r>
            <a:endParaRPr lang="zh-CN" altLang="en-US" sz="2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圆角矩形 7"/>
          <p:cNvSpPr/>
          <p:nvPr/>
        </p:nvSpPr>
        <p:spPr>
          <a:xfrm>
            <a:off x="5642044" y="5285741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08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0" name="圆角矩形 61"/>
          <p:cNvSpPr/>
          <p:nvPr/>
        </p:nvSpPr>
        <p:spPr>
          <a:xfrm>
            <a:off x="6746944" y="528574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final </a:t>
            </a:r>
            <a:r>
              <a:rPr lang="zh-CN" altLang="en-US" sz="2000" b="1" dirty="0">
                <a:solidFill>
                  <a:schemeClr val="bg1"/>
                </a:solidFill>
              </a:rPr>
              <a:t>关键字（</a:t>
            </a:r>
            <a:r>
              <a:rPr lang="en-US" altLang="zh-CN" sz="2000" b="1" dirty="0">
                <a:solidFill>
                  <a:schemeClr val="bg1"/>
                </a:solidFill>
              </a:rPr>
              <a:t>C++11</a:t>
            </a:r>
            <a:r>
              <a:rPr lang="zh-CN" altLang="en-US" sz="2000" b="1" dirty="0">
                <a:solidFill>
                  <a:schemeClr val="bg1"/>
                </a:solidFill>
              </a:rPr>
              <a:t>）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圆角矩形 6"/>
          <p:cNvSpPr/>
          <p:nvPr/>
        </p:nvSpPr>
        <p:spPr>
          <a:xfrm>
            <a:off x="5642044" y="4598215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2" name="圆角矩形 60"/>
          <p:cNvSpPr/>
          <p:nvPr/>
        </p:nvSpPr>
        <p:spPr>
          <a:xfrm>
            <a:off x="6746944" y="459821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RTTI</a:t>
            </a:r>
            <a:r>
              <a:rPr lang="zh-CN" altLang="en-US" sz="2000" b="1" dirty="0">
                <a:solidFill>
                  <a:schemeClr val="bg1"/>
                </a:solidFill>
              </a:rPr>
              <a:t>运行时类型识别机制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圆角矩形 6"/>
          <p:cNvSpPr/>
          <p:nvPr/>
        </p:nvSpPr>
        <p:spPr>
          <a:xfrm>
            <a:off x="5642044" y="391068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06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4" name="圆角矩形 60"/>
          <p:cNvSpPr/>
          <p:nvPr/>
        </p:nvSpPr>
        <p:spPr>
          <a:xfrm>
            <a:off x="6746944" y="391068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虚析构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多态实现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-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基本原理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24902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多态性实现机制 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Sun's current implementation of the Java Virtual Machine,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reference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a class instance is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pointer to a handle that is itself a pair of pointers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one to a table containing the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 of the object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a pointer to the Class object that represents the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 of the object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other to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memory allocated from the Java heap for the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data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规范中关于对象内存布局的说明）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实现机制，类实例的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是一个句柄（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）的指针，这个句柄是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一对指针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一个指针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指向一张表格，这个表格包括对象的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和一个指针指向对象的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类型表示对象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另一个指针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指向堆中分配出来的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对象数据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03" y="4095130"/>
            <a:ext cx="6623861" cy="2303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多态实现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-C++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实现（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8282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从来没有公布其多态性实现机制，以下均根据网络资源整理：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简单地只考虑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单继承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情况，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多态类型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派生类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，其所有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成员函数为虚函数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52" y="2966262"/>
            <a:ext cx="1333500" cy="2952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96491" y="59434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类的定义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372724" y="5602377"/>
            <a:ext cx="622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语句 </a:t>
            </a:r>
            <a:r>
              <a:rPr lang="en-US" altLang="zh-CN" dirty="0"/>
              <a:t>CA &amp;&amp;</a:t>
            </a:r>
            <a:r>
              <a:rPr lang="en-US" altLang="zh-CN" dirty="0" err="1"/>
              <a:t>cb</a:t>
            </a:r>
            <a:r>
              <a:rPr lang="en-US" altLang="zh-CN" dirty="0"/>
              <a:t> = CB</a:t>
            </a:r>
            <a:r>
              <a:rPr lang="zh-CN" altLang="en-US" dirty="0"/>
              <a:t>（） 执行后相关对象的内存布局示意图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02" y="3237250"/>
            <a:ext cx="6286500" cy="21907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088196" y="1553387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Virtual_func_impl.cpp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多态实现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-C++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实现（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2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4746271" cy="42038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多态性实现机制要点：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三个对象：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数据对象，包含指向虚表的指针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虚函数表（每个类型一个张）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其索引是虚函数的申明顺序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-1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位置是实际对象类型描述对象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类型描述类（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type_info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）派生类的实例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三个指针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ptr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多态类型指针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vfp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指向实际类型虚函数表的指针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type_info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指向类型描述对象的指针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19225" y="5610500"/>
            <a:ext cx="622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语句 </a:t>
            </a:r>
            <a:r>
              <a:rPr lang="en-US" altLang="zh-CN" dirty="0"/>
              <a:t>CA &amp;&amp;</a:t>
            </a:r>
            <a:r>
              <a:rPr lang="en-US" altLang="zh-CN" dirty="0" err="1"/>
              <a:t>cb</a:t>
            </a:r>
            <a:r>
              <a:rPr lang="en-US" altLang="zh-CN" dirty="0"/>
              <a:t> = CB</a:t>
            </a:r>
            <a:r>
              <a:rPr lang="zh-CN" altLang="en-US" dirty="0"/>
              <a:t>（） 执行后相关对象的内存布局示意图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225" y="3293957"/>
            <a:ext cx="6286500" cy="2190750"/>
          </a:xfrm>
          <a:prstGeom prst="rect">
            <a:avLst/>
          </a:prstGeom>
        </p:spPr>
      </p:pic>
      <p:sp>
        <p:nvSpPr>
          <p:cNvPr id="18" name="学论网-www.xuelun.me"/>
          <p:cNvSpPr txBox="1"/>
          <p:nvPr/>
        </p:nvSpPr>
        <p:spPr>
          <a:xfrm>
            <a:off x="5865996" y="1922731"/>
            <a:ext cx="5479549" cy="9775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（以下严重超纲）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多态类型使用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操作，结果包括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vfp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指针空间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无非静态数据成员的类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 = 1;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被继承后，被优化不占空间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88196" y="1553387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Virtual_func_impl.cpp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多态实现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-C++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实现（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3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296466" cy="42038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程序阅读提示（注意：不同编译器可能实现不同，并不能得到期望结果）：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编译在运行前准备好的工作（以下自动加载到内存）：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将所有多态类型和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typeid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使用的静态类型，生成一张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type_info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常量表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为每种多态类型生成对应虚函数表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多态对象的初始化大致过程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分配对象空间，可能包括引用、虚函数指针需要的空间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基类初始化，如果基类是多态类，迭代执行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执行成员初始化，设置当前类型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执行构造函数体。（见上周理论题第四题）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程序中难点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将一个 非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标准布局类型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转为一个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plain old data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）即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语言结构体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函数指针，任意参数函数，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数组，各种不安全的类型转换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088196" y="1553387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Virtual_func_impl.cpp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多态实战案例 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–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菜单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3665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见附件程序和说明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问题引入：如何处理抽象概念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38127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张三的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疑惑：这程序不符合日常认知逻辑！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指代的是一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个，只，条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)(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动物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猫，鱼，狗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四不像？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Animal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都不知道自己是什么，真的知道喜欢吃什么吗？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54667" y="2722785"/>
            <a:ext cx="9518468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//…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class definitions of 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Animal,Cat,Dog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etc.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main() {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Animal &amp;&amp;ani=Animal(), &amp;&amp;dog=Dog(); 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ea typeface="Cambria" panose="02040503050406030204" pitchFamily="18" charset="0"/>
              </a:rPr>
              <a:t>ani.eat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();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问题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ea typeface="Cambria" panose="02040503050406030204" pitchFamily="18" charset="0"/>
              </a:rPr>
              <a:t>dog.eat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(); 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}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26910" y="34594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右值引用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问题引入：如何处理抽象概念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43667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一种解决方案：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保护构造函数，使得</a:t>
            </a:r>
            <a:r>
              <a:rPr lang="en-US" altLang="zh-CN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无法构造抽象对象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。只能用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animal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的指针或引用，指向具体的事物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基类虚函数抛出异常，让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派生类必须覆盖基类的虚函数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0922" y="2459549"/>
            <a:ext cx="9518468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class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Animal {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public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: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virtual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void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eat() {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//②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别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call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ea typeface="Cambria" panose="02040503050406030204" pitchFamily="18" charset="0"/>
              </a:rPr>
              <a:t>     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throw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std::exception();  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    };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protected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: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    Animal() = default;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//①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阻止用户构造对象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};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3350" y="2136259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Abstract_type_origin.cpp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53530" y="387858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构造函数是受保护的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纯虚函数 与 抽象类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41006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纯虚函数：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作为虚函数申明的后缀，表示该函数是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纯虚函数</a:t>
            </a:r>
            <a:endParaRPr lang="en-US" altLang="zh-CN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纯虚函数可以（不建议）给定义。（若纯虚函数是析构函数则必须提供）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抽象类（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Abstract Class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定义或继承了至少一个纯虚函数的类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抽象类不能被实例化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抽象类的子类是抽象类，除非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虚函数都被覆写（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Override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）为非纯虚函数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0922" y="2459549"/>
            <a:ext cx="9518468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class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Animal {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public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: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      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virtual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void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 eat()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= 0</a:t>
            </a:r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;</a:t>
            </a:r>
            <a:endParaRPr lang="en-US" altLang="zh-CN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ea typeface="Cambria" panose="02040503050406030204" pitchFamily="18" charset="0"/>
              </a:rPr>
              <a:t>};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30370" y="2136259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Abstract_type_pure.cpp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54240" y="529018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只能作为基类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抽象类：官方示例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1071" y="1908571"/>
            <a:ext cx="5374929" cy="44284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Abstract {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virtual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void</a:t>
            </a:r>
            <a:r>
              <a:rPr lang="en-US" altLang="zh-CN" sz="2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f() = 0;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纯虚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};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"Abstract"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为抽象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zh-CN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Concrete : Abstract {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void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f() override {}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非纯虚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virtual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20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void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g();  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非纯虚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};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"Concrete"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为非抽象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zh-CN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Abstract2 : Concrete {</a:t>
            </a:r>
            <a:endParaRPr lang="en-US" altLang="zh-C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void</a:t>
            </a:r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 g() override = 0;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纯虚覆盖函数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ambria" panose="02040503050406030204" pitchFamily="18" charset="0"/>
                <a:ea typeface="Cambria" panose="02040503050406030204" pitchFamily="18" charset="0"/>
              </a:rPr>
              <a:t>};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// "Abstract2"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为抽象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zh-CN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zh-CN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26629" y="1908810"/>
            <a:ext cx="5153553" cy="44282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int main()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{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Abstract a; 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错误：抽象类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Concrete b;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OK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   Abstract&amp; a = b;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OK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：到抽象基类的引用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2000" dirty="0" err="1">
                <a:latin typeface="Consolas" panose="020B0609020204030204" pitchFamily="49" charset="0"/>
                <a:ea typeface="Cambria" panose="02040503050406030204" pitchFamily="18" charset="0"/>
              </a:rPr>
              <a:t>a.f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();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虚派发到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Concrete::f()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 Abstract2 a2; //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错误：抽象类（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g() 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的最终覆盖函数为纯虚）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}</a:t>
            </a:r>
            <a:r>
              <a:rPr lang="zh-CN" altLang="en-US" sz="2000" dirty="0"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endParaRPr lang="zh-CN" altLang="en-US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2738" y="6347220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Cppreference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DejaVu Sans"/>
              </a:rPr>
              <a:t>抽象类</a:t>
            </a:r>
            <a:endParaRPr lang="zh-CN" altLang="en-US" b="0" i="0" dirty="0">
              <a:solidFill>
                <a:srgbClr val="000000"/>
              </a:solidFill>
              <a:effectLst/>
              <a:latin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抽象类语法与语义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5" name="学论网-www.xuelun.me"/>
          <p:cNvSpPr txBox="1"/>
          <p:nvPr/>
        </p:nvSpPr>
        <p:spPr>
          <a:xfrm>
            <a:off x="846455" y="1970592"/>
            <a:ext cx="10334892" cy="38127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能仅能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基类指针或引用，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因为不可能存在抽象对象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不能申明抽象类的对象。例如：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Animal a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不能被显式转为抽象类对象。例如：（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Animal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不能作为函数参数类型或者返回的值。例如：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(Animal)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能申明为指针或引用，指代自己派生类对象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为多态而生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案例研究：抽象类与接口（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6435" y="1876598"/>
            <a:ext cx="10659110" cy="44287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class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Shape {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   public: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       </a:t>
            </a:r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virtual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void draw()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= 0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;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       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//virtual ~Shape()  {};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};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class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Shape2D:public </a:t>
            </a:r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virtual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Shape {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   public: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       </a:t>
            </a:r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static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int count;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    virtual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float </a:t>
            </a:r>
            <a:r>
              <a:rPr lang="en-US" altLang="zh-CN" sz="2000" dirty="0" err="1">
                <a:latin typeface="Consolas" panose="020B0609020204030204" pitchFamily="49" charset="0"/>
                <a:ea typeface="Cambria" panose="02040503050406030204" pitchFamily="18" charset="0"/>
              </a:rPr>
              <a:t>getArea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()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= 0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;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       virtual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 float </a:t>
            </a:r>
            <a:r>
              <a:rPr lang="en-US" altLang="zh-CN" sz="2000" dirty="0" err="1">
                <a:latin typeface="Consolas" panose="020B0609020204030204" pitchFamily="49" charset="0"/>
                <a:ea typeface="Cambria" panose="02040503050406030204" pitchFamily="18" charset="0"/>
              </a:rPr>
              <a:t>getPerimeter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()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= 0</a:t>
            </a:r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; 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  <a:ea typeface="Cambria" panose="02040503050406030204" pitchFamily="18" charset="0"/>
              </a:rPr>
              <a:t>};</a:t>
            </a:r>
            <a:endParaRPr lang="en-US" altLang="zh-CN" sz="2000" dirty="0"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2000" dirty="0">
                <a:solidFill>
                  <a:srgbClr val="3333F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Shape2D::count = 0;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38980" y="1583845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Abstract_type_interface.cpp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13714" y="2256745"/>
            <a:ext cx="567976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C++</a:t>
            </a:r>
            <a:r>
              <a:rPr lang="zh-CN" altLang="en-US" b="1" dirty="0"/>
              <a:t>没有</a:t>
            </a:r>
            <a:r>
              <a:rPr lang="zh-CN" altLang="en-US" dirty="0"/>
              <a:t>接口的概念和定义。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>
                <a:highlight>
                  <a:srgbClr val="FFFF00"/>
                </a:highlight>
              </a:rPr>
              <a:t>接口是由一组函数申明和静态成员构成的特殊类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可以模仿</a:t>
            </a:r>
            <a:r>
              <a:rPr lang="en-US" altLang="zh-CN" dirty="0"/>
              <a:t>Java</a:t>
            </a:r>
            <a:r>
              <a:rPr lang="zh-CN" altLang="en-US" dirty="0"/>
              <a:t>的定义描述接口产生类似的效果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）成员函数</a:t>
            </a:r>
            <a:r>
              <a:rPr lang="zh-CN" altLang="en-US" dirty="0">
                <a:highlight>
                  <a:srgbClr val="FFFF00"/>
                </a:highlight>
              </a:rPr>
              <a:t>都是纯虚类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）可以包含静态成员，</a:t>
            </a:r>
            <a:r>
              <a:rPr lang="zh-CN" altLang="en-US" dirty="0">
                <a:highlight>
                  <a:srgbClr val="FFFF00"/>
                </a:highlight>
              </a:rPr>
              <a:t>不包含任何自己的数据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dirty="0">
                <a:highlight>
                  <a:srgbClr val="FFFF00"/>
                </a:highlight>
              </a:rPr>
              <a:t>有虚析构函数，但不需要构造函数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）被虚继承保证唯一，多继承也不会命名冲突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5259977" y="2821577"/>
            <a:ext cx="1184366" cy="607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5878287" y="3429000"/>
            <a:ext cx="566056" cy="140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5185955" y="3126376"/>
            <a:ext cx="1197428" cy="91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4489270" y="3808492"/>
            <a:ext cx="1955073" cy="762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4700452" y="4036423"/>
            <a:ext cx="1682931" cy="29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649518" y="4641850"/>
            <a:ext cx="5347936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接口的</a:t>
            </a:r>
            <a:r>
              <a:rPr lang="zh-CN" altLang="en-US" b="1" dirty="0"/>
              <a:t>优势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被继承或被多重继承的</a:t>
            </a:r>
            <a:r>
              <a:rPr lang="zh-CN" altLang="en-US" sz="1600" dirty="0">
                <a:highlight>
                  <a:srgbClr val="FFFF00"/>
                </a:highlight>
              </a:rPr>
              <a:t>派生类必须覆盖实现它的成员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它自己没有数据和业务逻辑，</a:t>
            </a:r>
            <a:r>
              <a:rPr lang="zh-CN" altLang="en-US" sz="1600" dirty="0">
                <a:highlight>
                  <a:srgbClr val="FFFF00"/>
                </a:highlight>
              </a:rPr>
              <a:t>可以无歧义地被多重继承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即使没有任何成员，也可作为任意类型对象的特征。例如：</a:t>
            </a:r>
            <a:r>
              <a:rPr lang="en-US" altLang="zh-CN" sz="1600" dirty="0" err="1"/>
              <a:t>SYSUer</a:t>
            </a:r>
            <a:r>
              <a:rPr lang="en-US" altLang="zh-CN" sz="1600" dirty="0"/>
              <a:t> </a:t>
            </a:r>
            <a:r>
              <a:rPr lang="zh-CN" altLang="en-US" sz="1600" dirty="0"/>
              <a:t>抽象类可作为与中大有时空交集的人的共有特征，如学生，老师，毕业生，进修生 </a:t>
            </a:r>
            <a:r>
              <a:rPr lang="en-US" altLang="zh-CN" sz="1600" dirty="0"/>
              <a:t>…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案例研究：抽象类与接口（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2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6435" y="1908572"/>
            <a:ext cx="10659110" cy="44287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class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Circle:</a:t>
            </a:r>
            <a:r>
              <a:rPr lang="en-US" altLang="zh-CN" sz="1600" dirty="0" err="1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public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virtual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Shape2D {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public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: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Circle(float r=1):r(r) {count++;};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void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draw() {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	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cout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&lt;&lt; "Circle, r = " &lt;&lt; r &lt;&lt;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endl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}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float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getArea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() {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	return PI * r * r;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}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float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getPerimeter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(){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	return 2 * PI * r;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}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~Circle() {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	count--;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	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cout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 &lt;&lt; "Circle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desctructed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" &lt;&lt;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endl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}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</a:t>
            </a:r>
            <a:r>
              <a:rPr lang="en-US" altLang="zh-CN" sz="1600" dirty="0">
                <a:solidFill>
                  <a:srgbClr val="3333FF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private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: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		float r;</a:t>
            </a: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ea typeface="Cambria" panose="02040503050406030204" pitchFamily="18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ea typeface="Cambria" panose="02040503050406030204" pitchFamily="18" charset="0"/>
              </a:rPr>
              <a:t>};</a:t>
            </a:r>
            <a:endParaRPr lang="zh-CN" altLang="en-US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38980" y="1583845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Abstract_type_interface.cpp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72641" y="3373079"/>
            <a:ext cx="495762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这里，</a:t>
            </a:r>
            <a:r>
              <a:rPr lang="en-US" altLang="zh-CN" dirty="0"/>
              <a:t>Circle </a:t>
            </a:r>
            <a:r>
              <a:rPr lang="zh-CN" altLang="en-US" dirty="0"/>
              <a:t>是具有 </a:t>
            </a:r>
            <a:r>
              <a:rPr lang="en-US" altLang="zh-CN" dirty="0"/>
              <a:t>Shape2D </a:t>
            </a:r>
            <a:r>
              <a:rPr lang="zh-CN" altLang="en-US" dirty="0"/>
              <a:t>特征的事物（继承接口具体类一般用</a:t>
            </a:r>
            <a:r>
              <a:rPr lang="zh-CN" altLang="en-US" b="1" dirty="0"/>
              <a:t>术语</a:t>
            </a:r>
            <a:r>
              <a:rPr lang="en-US" altLang="zh-CN" dirty="0"/>
              <a:t>XX</a:t>
            </a:r>
            <a:r>
              <a:rPr lang="zh-CN" altLang="en-US" b="1" dirty="0"/>
              <a:t>接口实现</a:t>
            </a:r>
            <a:r>
              <a:rPr lang="zh-CN" altLang="en-US" dirty="0"/>
              <a:t>），</a:t>
            </a:r>
            <a:r>
              <a:rPr lang="zh-CN" altLang="en-US" dirty="0">
                <a:highlight>
                  <a:srgbClr val="FFFF00"/>
                </a:highlight>
              </a:rPr>
              <a:t>因此必须实现所有的虚函数，</a:t>
            </a:r>
            <a:r>
              <a:rPr lang="en-US" altLang="zh-CN" dirty="0">
                <a:highlight>
                  <a:srgbClr val="FFFF00"/>
                </a:highlight>
              </a:rPr>
              <a:t>draw</a:t>
            </a:r>
            <a:r>
              <a:rPr lang="zh-CN" altLang="en-US" dirty="0">
                <a:highlight>
                  <a:srgbClr val="FFFF00"/>
                </a:highlight>
              </a:rPr>
              <a:t>，</a:t>
            </a:r>
            <a:r>
              <a:rPr lang="en-US" altLang="zh-CN" dirty="0" err="1">
                <a:highlight>
                  <a:srgbClr val="FFFF00"/>
                </a:highlight>
              </a:rPr>
              <a:t>getArea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</a:rPr>
              <a:t>和 </a:t>
            </a:r>
            <a:r>
              <a:rPr lang="en-US" altLang="zh-CN" dirty="0" err="1">
                <a:highlight>
                  <a:srgbClr val="FFFF00"/>
                </a:highlight>
              </a:rPr>
              <a:t>getPerimeter</a:t>
            </a:r>
            <a:r>
              <a:rPr lang="zh-CN" altLang="en-US" dirty="0">
                <a:highlight>
                  <a:srgbClr val="FFFF00"/>
                </a:highlight>
              </a:rPr>
              <a:t>。否则</a:t>
            </a:r>
            <a:r>
              <a:rPr lang="zh-CN" altLang="en-US" b="1" dirty="0">
                <a:highlight>
                  <a:srgbClr val="FFFF00"/>
                </a:highlight>
              </a:rPr>
              <a:t>实例化时</a:t>
            </a:r>
            <a:r>
              <a:rPr lang="zh-CN" altLang="en-US" dirty="0">
                <a:highlight>
                  <a:srgbClr val="FFFF00"/>
                </a:highlight>
              </a:rPr>
              <a:t>提示</a:t>
            </a:r>
            <a:r>
              <a:rPr lang="zh-CN" altLang="en-US" b="1" dirty="0">
                <a:highlight>
                  <a:srgbClr val="FFFF00"/>
                </a:highlight>
              </a:rPr>
              <a:t>编译错误</a:t>
            </a:r>
            <a:r>
              <a:rPr lang="zh-CN" altLang="en-US" dirty="0">
                <a:highlight>
                  <a:srgbClr val="FFFF00"/>
                </a:highlight>
              </a:rPr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虚函数没有定义是</a:t>
            </a:r>
            <a:r>
              <a:rPr lang="zh-CN" altLang="en-US" b="1" dirty="0"/>
              <a:t>链接错误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14" grpId="0" bldLvl="0" animBg="1"/>
    </p:bldLst>
  </p:timing>
</p:sld>
</file>

<file path=ppt/tags/tag1.xml><?xml version="1.0" encoding="utf-8"?>
<p:tagLst xmlns:p="http://schemas.openxmlformats.org/presentationml/2006/main">
  <p:tag name="COMMONDATA" val="eyJoZGlkIjoiMDUxNjQxOGJmM2UzMDE1N2U0NWU1MzBkMTJkYTNkNjAifQ==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6700</Words>
  <Application>WPS 演示</Application>
  <PresentationFormat>宽屏</PresentationFormat>
  <Paragraphs>506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Impact MT Std</vt:lpstr>
      <vt:lpstr>Consolas</vt:lpstr>
      <vt:lpstr>Cambria</vt:lpstr>
      <vt:lpstr>DejaVu Sans</vt:lpstr>
      <vt:lpstr>Calibri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The dream of blue sea</cp:lastModifiedBy>
  <cp:revision>246</cp:revision>
  <dcterms:created xsi:type="dcterms:W3CDTF">2016-11-24T09:20:00Z</dcterms:created>
  <dcterms:modified xsi:type="dcterms:W3CDTF">2022-05-20T01:25:24Z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7E38F6AF0AEB4547AE4ACB4243E3DBEC</vt:lpwstr>
  </property>
</Properties>
</file>